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86" r:id="rId3"/>
    <p:sldId id="287" r:id="rId4"/>
    <p:sldId id="304" r:id="rId5"/>
    <p:sldId id="257" r:id="rId6"/>
    <p:sldId id="258" r:id="rId7"/>
    <p:sldId id="259" r:id="rId8"/>
    <p:sldId id="262" r:id="rId9"/>
    <p:sldId id="261" r:id="rId10"/>
    <p:sldId id="273" r:id="rId11"/>
    <p:sldId id="260" r:id="rId12"/>
    <p:sldId id="271" r:id="rId13"/>
    <p:sldId id="272" r:id="rId14"/>
    <p:sldId id="270" r:id="rId15"/>
    <p:sldId id="269" r:id="rId16"/>
    <p:sldId id="268" r:id="rId17"/>
    <p:sldId id="267" r:id="rId18"/>
    <p:sldId id="283" r:id="rId19"/>
    <p:sldId id="266" r:id="rId20"/>
    <p:sldId id="265" r:id="rId21"/>
    <p:sldId id="284" r:id="rId22"/>
    <p:sldId id="285" r:id="rId23"/>
    <p:sldId id="263" r:id="rId24"/>
    <p:sldId id="282" r:id="rId25"/>
    <p:sldId id="281" r:id="rId26"/>
    <p:sldId id="280" r:id="rId27"/>
    <p:sldId id="279" r:id="rId28"/>
    <p:sldId id="277" r:id="rId29"/>
    <p:sldId id="276" r:id="rId30"/>
    <p:sldId id="275" r:id="rId31"/>
    <p:sldId id="274" r:id="rId32"/>
    <p:sldId id="288" r:id="rId33"/>
    <p:sldId id="289" r:id="rId34"/>
    <p:sldId id="297" r:id="rId35"/>
    <p:sldId id="292" r:id="rId36"/>
    <p:sldId id="296" r:id="rId37"/>
    <p:sldId id="295" r:id="rId38"/>
    <p:sldId id="294" r:id="rId39"/>
    <p:sldId id="293" r:id="rId40"/>
    <p:sldId id="291" r:id="rId41"/>
    <p:sldId id="303" r:id="rId42"/>
    <p:sldId id="305" r:id="rId43"/>
    <p:sldId id="302" r:id="rId44"/>
    <p:sldId id="301" r:id="rId45"/>
    <p:sldId id="300" r:id="rId46"/>
    <p:sldId id="306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925" autoAdjust="0"/>
  </p:normalViewPr>
  <p:slideViewPr>
    <p:cSldViewPr>
      <p:cViewPr>
        <p:scale>
          <a:sx n="80" d="100"/>
          <a:sy n="80" d="100"/>
        </p:scale>
        <p:origin x="-2418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5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"/>
          <c:y val="0"/>
          <c:w val="0.9900168325112727"/>
          <c:h val="0.92019441258060686"/>
        </c:manualLayout>
      </c:layout>
      <c:bar3DChart>
        <c:barDir val="col"/>
        <c:grouping val="stacked"/>
        <c:ser>
          <c:idx val="1"/>
          <c:order val="0"/>
          <c:tx>
            <c:strRef>
              <c:f>Лист1!$A$1</c:f>
              <c:strCache>
                <c:ptCount val="1"/>
                <c:pt idx="0">
                  <c:v>Ряд 2</c:v>
                </c:pt>
              </c:strCache>
            </c:strRef>
          </c:tx>
          <c:cat>
            <c:multiLvlStrRef>
              <c:f>Лист1!#ССЫЛКА!</c:f>
            </c:multiLvlStrRef>
          </c:cat>
          <c:val>
            <c:numRef>
              <c:f>Лист1!$A$2:$A$4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  <c:pt idx="2">
                  <c:v>9</c:v>
                </c:pt>
              </c:numCache>
            </c:numRef>
          </c:val>
        </c:ser>
        <c:shape val="cylinder"/>
        <c:axId val="117236480"/>
        <c:axId val="117238016"/>
        <c:axId val="0"/>
      </c:bar3DChart>
      <c:catAx>
        <c:axId val="117236480"/>
        <c:scaling>
          <c:orientation val="minMax"/>
        </c:scaling>
        <c:delete val="1"/>
        <c:axPos val="b"/>
        <c:numFmt formatCode="General" sourceLinked="1"/>
        <c:tickLblPos val="none"/>
        <c:crossAx val="117238016"/>
        <c:crosses val="autoZero"/>
        <c:auto val="1"/>
        <c:lblAlgn val="ctr"/>
        <c:lblOffset val="100"/>
      </c:catAx>
      <c:valAx>
        <c:axId val="11723801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172364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0.16981</cdr:x>
      <cdr:y>0.47306</cdr:y>
    </cdr:from>
    <cdr:to>
      <cdr:x>0.29245</cdr:x>
      <cdr:y>0.5759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6144" y="1656184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Arial Black" pitchFamily="34" charset="0"/>
            </a:rPr>
            <a:t>108 чел </a:t>
          </a:r>
          <a:endParaRPr lang="ru-RU" sz="16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0.43396</cdr:x>
      <cdr:y>0.32908</cdr:y>
    </cdr:from>
    <cdr:to>
      <cdr:x>0.56604</cdr:x>
      <cdr:y>0.43192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312368" y="1152128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Arial Black" pitchFamily="34" charset="0"/>
            </a:rPr>
            <a:t>168 чел </a:t>
          </a:r>
          <a:endParaRPr lang="ru-RU" sz="16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0.70755</cdr:x>
      <cdr:y>0.04114</cdr:y>
    </cdr:from>
    <cdr:to>
      <cdr:x>0.83962</cdr:x>
      <cdr:y>0.14397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400600" y="144016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Arial Black" pitchFamily="34" charset="0"/>
            </a:rPr>
            <a:t>198 – 2</a:t>
          </a:r>
          <a:r>
            <a:rPr lang="en-US" sz="1600" b="1" dirty="0" smtClean="0">
              <a:latin typeface="Arial Black" pitchFamily="34" charset="0"/>
            </a:rPr>
            <a:t>1</a:t>
          </a:r>
          <a:r>
            <a:rPr lang="ru-RU" sz="1600" b="1" dirty="0" smtClean="0">
              <a:latin typeface="Arial Black" pitchFamily="34" charset="0"/>
            </a:rPr>
            <a:t>0 чел </a:t>
          </a:r>
          <a:endParaRPr lang="ru-RU" sz="16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0.16038</cdr:x>
      <cdr:y>0.88442</cdr:y>
    </cdr:from>
    <cdr:to>
      <cdr:x>0.28302</cdr:x>
      <cdr:y>0.98725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224136" y="3096344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Arial Black" pitchFamily="34" charset="0"/>
            </a:rPr>
            <a:t>2015 год </a:t>
          </a:r>
          <a:endParaRPr lang="ru-RU" sz="16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0.43396</cdr:x>
      <cdr:y>0.88442</cdr:y>
    </cdr:from>
    <cdr:to>
      <cdr:x>0.5566</cdr:x>
      <cdr:y>0.98725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312368" y="3096344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Arial Black" pitchFamily="34" charset="0"/>
            </a:rPr>
            <a:t>2016 год </a:t>
          </a:r>
          <a:endParaRPr lang="ru-RU" sz="16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0.70755</cdr:x>
      <cdr:y>0.88442</cdr:y>
    </cdr:from>
    <cdr:to>
      <cdr:x>0.83019</cdr:x>
      <cdr:y>0.98725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5400600" y="3096344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Arial Black" pitchFamily="34" charset="0"/>
            </a:rPr>
            <a:t>2017-2018 год </a:t>
          </a:r>
          <a:endParaRPr lang="ru-RU" sz="1600" b="1" dirty="0">
            <a:latin typeface="Arial Black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469D3-7947-4929-8DC0-AB84180C2E01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26CF3-3E7A-4360-B7B0-ED819044F9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0.jpeg"/><Relationship Id="rId4" Type="http://schemas.openxmlformats.org/officeDocument/2006/relationships/image" Target="../media/image2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1027" name="Picture 3" descr="C:\Users\s\Desktop\Трошин А.Ю\фотографии МБУ СК Ирида для Соболевой Татьяны Владимировны\IMG_0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96752"/>
            <a:ext cx="7632848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38100"/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Муниципальное Бюджетное Учреждение «Физкультурно-Спортивный </a:t>
            </a:r>
            <a:r>
              <a:rPr lang="ru-RU" sz="3600" b="1" spc="50" dirty="0">
                <a:ln w="38100"/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</a:t>
            </a:r>
            <a:r>
              <a:rPr lang="ru-RU" sz="3600" b="1" spc="50" dirty="0" smtClean="0">
                <a:ln w="38100"/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омплекс «Ирида»</a:t>
            </a:r>
            <a:endParaRPr lang="ru-RU" sz="3600" b="1" spc="50" dirty="0">
              <a:ln w="38100"/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5085184"/>
            <a:ext cx="820891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3810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Адрес:  142184 Московская область, Городской округ Подольск, пос. МИС, д. 9-а</a:t>
            </a:r>
          </a:p>
          <a:p>
            <a:pPr algn="ctr"/>
            <a:r>
              <a:rPr lang="en-US" sz="2800" b="1" spc="50" dirty="0" smtClean="0">
                <a:ln w="3810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Email</a:t>
            </a:r>
            <a:r>
              <a:rPr lang="ru-RU" sz="2800" b="1" spc="50" dirty="0" smtClean="0">
                <a:ln w="3810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en-US" sz="2800" b="1" spc="50" dirty="0" smtClean="0">
                <a:ln w="3810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skirida@mail.ru </a:t>
            </a:r>
            <a:r>
              <a:rPr lang="ru-RU" sz="2800" b="1" spc="50" dirty="0" smtClean="0">
                <a:ln w="3810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Сайт: </a:t>
            </a:r>
            <a:r>
              <a:rPr lang="en-US" sz="2800" b="1" spc="50" dirty="0" smtClean="0">
                <a:ln w="3810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www.skirida.ru</a:t>
            </a:r>
            <a:endParaRPr lang="ru-RU" sz="2800" b="1" spc="50" dirty="0">
              <a:ln w="38100">
                <a:solidFill>
                  <a:schemeClr val="tx1"/>
                </a:solidFill>
              </a:ln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3528" y="188640"/>
            <a:ext cx="871296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Организация работы с подростками, состоящими на учете в Комиссии по делам несовершеннолетних и защите их прав, дети сироты и инвалиды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1628800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 МБУ «ФСК «Ирида» совместно с руководителями  Комиссии по делам несовершеннолетних и защите их прав на территории Городского округа Подольск  ведет ежемесячный мониторинг данных детей.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По состоянию на 1 декабря 2017 года детей Комиссией по делам несовершеннолетних и защите их прав, направлено не было, но работа ведется по созданию условий для реализации данной программы: привлечение специалистов из сотрудников комплекса по созданию и разработки программ для таких детей и комфортному их пребыванию в комплексе и посещению секций по интересам и возможностям. 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Так же дети сироты и инвалиды на данный момент комплекс не посещают. Но работа ведется по организации необходимой доступной среды для особенных детей и созданию секций. Имеются специальные информационные таблички и знаки по доступной среде, а так же раздевалки, душевые и санузлы и первый этаж с большим спортивным залом доступен для посещения людей с ограниченными возможностями.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3528" y="188640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Организация работы с лицами пожилого возраста 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группа пенсионеров  по адаптивной физической культуре</a:t>
            </a:r>
          </a:p>
        </p:txBody>
      </p:sp>
      <p:pic>
        <p:nvPicPr>
          <p:cNvPr id="6148" name="Picture 4" descr="C:\Users\s\Desktop\Сайт клуба\P_20171109_1614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96752"/>
            <a:ext cx="3888432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C:\Users\s\Desktop\a31bbf94-b76f-4752-b5d5-f12a1b56d9c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645024"/>
            <a:ext cx="352839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0" name="Picture 6" descr="C:\Users\s\Desktop\f7117f77-eb79-4481-80f8-0a57889ead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124744"/>
            <a:ext cx="3888432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1" name="Picture 7" descr="C:\Users\s\Desktop\P_20171212_1649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4077072"/>
            <a:ext cx="471631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221088"/>
            <a:ext cx="3672408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717032"/>
            <a:ext cx="468357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60648"/>
            <a:ext cx="2664296" cy="3717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627784" y="0"/>
            <a:ext cx="651621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Фестивали по зимним видам спорта: лыжные гонки, турниры по хоккею среди детей и ветеранов</a:t>
            </a: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/>
          <a:srcRect l="4103" t="5773" r="8711" b="21097"/>
          <a:stretch>
            <a:fillRect/>
          </a:stretch>
        </p:blipFill>
        <p:spPr bwMode="auto">
          <a:xfrm>
            <a:off x="3419872" y="692696"/>
            <a:ext cx="5184576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9218" name="Picture 2" descr="C:\Users\s\Desktop\Фото на календарь\IMG_17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6"/>
            <a:ext cx="4502900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 r="5920"/>
          <a:stretch>
            <a:fillRect/>
          </a:stretch>
        </p:blipFill>
        <p:spPr bwMode="auto">
          <a:xfrm>
            <a:off x="4932040" y="404664"/>
            <a:ext cx="3996952" cy="2880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501008"/>
            <a:ext cx="4320480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501008"/>
            <a:ext cx="4248472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864096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Прохождение тестирования в рамках Всероссийского комплекса  </a:t>
            </a:r>
          </a:p>
          <a:p>
            <a:pPr marL="457200" indent="-457200" algn="ctr"/>
            <a:r>
              <a:rPr lang="ru-RU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«Готов к труду и обороне»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689648"/>
            <a:ext cx="4392488" cy="2907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908720"/>
            <a:ext cx="4176464" cy="249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908720"/>
            <a:ext cx="4127576" cy="571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9024" y="0"/>
            <a:ext cx="878497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0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Совместная работа  с  МОУ СОШ п. МИС  и МДОУ № 7 «Ёлочка» </a:t>
            </a:r>
          </a:p>
          <a:p>
            <a:pPr marL="457200" indent="-457200" algn="ctr"/>
            <a:r>
              <a:rPr lang="ru-RU" sz="20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организации спортивного досуга детей  в каникулярное время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36712"/>
            <a:ext cx="280831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0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защиты детей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55776" y="980728"/>
            <a:ext cx="41044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0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«Фестиваль Дворового спорта»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5688" y="836712"/>
            <a:ext cx="280831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0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«День здоровья»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412776"/>
            <a:ext cx="2952328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 descr="H:\Новая папка (2)\IMG_17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933056"/>
            <a:ext cx="3455191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484784"/>
            <a:ext cx="3096344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861048"/>
            <a:ext cx="4752528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1340768"/>
            <a:ext cx="2267744" cy="2331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7129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Оказание платных услуг</a:t>
            </a:r>
          </a:p>
        </p:txBody>
      </p:sp>
      <p:pic>
        <p:nvPicPr>
          <p:cNvPr id="2" name="Picture 2" descr="C:\Users\s\Desktop\109d85_5f0d8524afbe4e219830d38afe1b5a40-mv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64704"/>
            <a:ext cx="4392488" cy="3450902"/>
          </a:xfrm>
          <a:prstGeom prst="rect">
            <a:avLst/>
          </a:prstGeom>
          <a:noFill/>
        </p:spPr>
      </p:pic>
      <p:pic>
        <p:nvPicPr>
          <p:cNvPr id="1027" name="Picture 3" descr="C:\Users\s\Desktop\109d85_53f6e4d4a98f44ba832482cdcfe9701e-mv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764704"/>
            <a:ext cx="4320480" cy="3456384"/>
          </a:xfrm>
          <a:prstGeom prst="rect">
            <a:avLst/>
          </a:prstGeom>
          <a:noFill/>
        </p:spPr>
      </p:pic>
      <p:pic>
        <p:nvPicPr>
          <p:cNvPr id="1028" name="Picture 4" descr="C:\Users\s\Desktop\109d85_e56007f2012c437c9b714c3c49219ed4-mv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4293096"/>
            <a:ext cx="6804025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Создание условий для занятий физической культурой и спортом,  материально-техническое обеспечение.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1124744"/>
          <a:ext cx="4032448" cy="490193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32448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Спортивные сооружения </a:t>
                      </a:r>
                    </a:p>
                    <a:p>
                      <a:pPr algn="ctr"/>
                      <a:r>
                        <a:rPr lang="ru-RU" sz="2000" dirty="0" smtClean="0"/>
                        <a:t>МБУ «ФСК «Ирида»</a:t>
                      </a:r>
                      <a:endParaRPr lang="ru-RU" sz="2000" i="0" dirty="0"/>
                    </a:p>
                  </a:txBody>
                  <a:tcPr/>
                </a:tc>
              </a:tr>
              <a:tr h="656892"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None/>
                      </a:pPr>
                      <a:r>
                        <a:rPr lang="ru-RU" sz="1600" baseline="0" dirty="0" smtClean="0"/>
                        <a:t>1. Спортивный комплекс –  2617,6 кв.м.</a:t>
                      </a:r>
                    </a:p>
                    <a:p>
                      <a:pPr marL="342900" indent="-342900">
                        <a:buFont typeface="Wingdings" pitchFamily="2" charset="2"/>
                        <a:buChar char="q"/>
                      </a:pPr>
                      <a:r>
                        <a:rPr lang="ru-RU" sz="1600" baseline="0" dirty="0" smtClean="0"/>
                        <a:t>ЕПС – 85 человек </a:t>
                      </a:r>
                      <a:endParaRPr lang="ru-RU" sz="1600" dirty="0"/>
                    </a:p>
                  </a:txBody>
                  <a:tcPr/>
                </a:tc>
              </a:tr>
              <a:tr h="636641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600" baseline="0" dirty="0" smtClean="0"/>
                        <a:t>    Большой спортивный зал – 1175,4 кв.м.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600" baseline="0" dirty="0" smtClean="0"/>
                        <a:t>    ЕПС – 36 человек </a:t>
                      </a:r>
                      <a:endParaRPr lang="ru-RU" sz="1600" dirty="0" smtClean="0"/>
                    </a:p>
                  </a:txBody>
                  <a:tcPr/>
                </a:tc>
              </a:tr>
              <a:tr h="63072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600" baseline="0" dirty="0" smtClean="0"/>
                        <a:t>    Малый фитнес зал – 43,07 кв.м.</a:t>
                      </a:r>
                      <a:endParaRPr lang="ru-RU" sz="1600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600" baseline="0" dirty="0" smtClean="0"/>
                        <a:t>    ЕПС – 11 человек</a:t>
                      </a:r>
                      <a:endParaRPr lang="ru-RU" sz="1600" dirty="0"/>
                    </a:p>
                  </a:txBody>
                  <a:tcPr/>
                </a:tc>
              </a:tr>
              <a:tr h="63072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600" baseline="0" dirty="0" smtClean="0"/>
                        <a:t>   Тренажерный зал – 1081кв.м.</a:t>
                      </a:r>
                      <a:endParaRPr lang="ru-RU" sz="1600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600" baseline="0" dirty="0" smtClean="0"/>
                        <a:t>   ЕПС – 18 человек</a:t>
                      </a:r>
                      <a:endParaRPr lang="ru-RU" sz="1600" dirty="0"/>
                    </a:p>
                  </a:txBody>
                  <a:tcPr/>
                </a:tc>
              </a:tr>
              <a:tr h="62242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2.</a:t>
                      </a:r>
                      <a:r>
                        <a:rPr lang="ru-RU" sz="1600" baseline="0" dirty="0" smtClean="0"/>
                        <a:t> Футбольное поле  (натуральное покрытие) – 5400 кв.м</a:t>
                      </a:r>
                      <a:endParaRPr lang="ru-RU" sz="1600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600" baseline="0" dirty="0" smtClean="0"/>
                        <a:t> ЕПС – 28 человек</a:t>
                      </a:r>
                    </a:p>
                  </a:txBody>
                  <a:tcPr/>
                </a:tc>
              </a:tr>
              <a:tr h="70123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</a:t>
                      </a:r>
                      <a:r>
                        <a:rPr lang="ru-RU" sz="1600" baseline="0" dirty="0" smtClean="0"/>
                        <a:t> Хоккейная площадка – (резинобитумное покрытие)-1624 кв.м.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600" baseline="0" dirty="0" smtClean="0"/>
                        <a:t> ЕПС – 25 человек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F:\DCIM\101CANON\IMG_0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124744"/>
            <a:ext cx="2232248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F:\DCIM\101CANON\IMG_0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2780928"/>
            <a:ext cx="2160240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F:\DCIM\101CANON\IMG_00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196752"/>
            <a:ext cx="208823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F:\DCIM\101CANON\IMG_00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2780928"/>
            <a:ext cx="2160240" cy="1540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 descr="F:\DCIM\101CANON\IMG_00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4509120"/>
            <a:ext cx="2095128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C:\Users\s\AppData\Local\Temp\Rar$DRa0.608\IMG_3627.JPG"/>
          <p:cNvPicPr/>
          <p:nvPr/>
        </p:nvPicPr>
        <p:blipFill>
          <a:blip r:embed="rId8" cstate="print"/>
          <a:srcRect l="16077" b="21199"/>
          <a:stretch>
            <a:fillRect/>
          </a:stretch>
        </p:blipFill>
        <p:spPr bwMode="auto">
          <a:xfrm>
            <a:off x="6804248" y="4509120"/>
            <a:ext cx="2123728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Создание условий для занятий физической культурой и спортом,  материально-техническое обеспечение.</a:t>
            </a:r>
          </a:p>
        </p:txBody>
      </p:sp>
      <p:pic>
        <p:nvPicPr>
          <p:cNvPr id="13" name="Рисунок 12" descr="C:\Users\s\Desktop\Трошин А.Ю\фотографии МБУ СК Ирида для Соболевой Татьяны Владимировны\IMG_03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2447979" cy="1488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G:\DCIM\100CANON\IMG_89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780928"/>
            <a:ext cx="2376264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C:\Users\s\Desktop\Семенова Н.Н\Фотоотчеты проведенных мероприятий\Турнир по мини-футболу 3 сентября День солидарности и борьбы с терроризмом\IMG_15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1124744"/>
            <a:ext cx="2520280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C:\Users\s\Desktop\Заливка льда п. МИС с. Сынково\00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2924944"/>
            <a:ext cx="2520280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C:\Users\s\Desktop\Заливка льда п. МИС с. Сынково\0-02-05-c8e2e4d6d7c4b2f922e1ed9e4f6e577d1cfe54547d233d82412ac8c993ec97c2_full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1052736"/>
            <a:ext cx="2520280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 descr="4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2780928"/>
            <a:ext cx="2592288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4725144"/>
            <a:ext cx="2520280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5856" y="4725144"/>
            <a:ext cx="2520280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84168" y="4653136"/>
            <a:ext cx="2566428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2050" name="Picture 2" descr="C:\Users\s\Desktop\Сертификат-СК-ИРид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36912"/>
            <a:ext cx="2664296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s\Desktop\Сертификат-СК-ИРид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636912"/>
            <a:ext cx="2808312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s\Desktop\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2636912"/>
            <a:ext cx="2808312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88640"/>
          <a:ext cx="8496944" cy="23663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496944"/>
              </a:tblGrid>
              <a:tr h="37920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Перечень  спортивных сооружений прошедших паспортизацию и сертификацию, сдающиеся в аренду физкультурно-спортивным</a:t>
                      </a:r>
                      <a:r>
                        <a:rPr lang="ru-RU" sz="2000" baseline="0" dirty="0" smtClean="0"/>
                        <a:t> комплексом.</a:t>
                      </a:r>
                      <a:endParaRPr lang="ru-RU" sz="2000" dirty="0" smtClean="0"/>
                    </a:p>
                  </a:txBody>
                  <a:tcPr/>
                </a:tc>
              </a:tr>
              <a:tr h="348728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600" baseline="0" dirty="0" smtClean="0"/>
                        <a:t>    Большой спортивный зал (футбол, мини-футбол, теннис, флорбол, волейбол)</a:t>
                      </a:r>
                    </a:p>
                  </a:txBody>
                  <a:tcPr/>
                </a:tc>
              </a:tr>
              <a:tr h="294014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600" baseline="0" dirty="0" smtClean="0"/>
                        <a:t>    Малый фитнес зал (фитнес аэробика, спортивно-бальные танцы)</a:t>
                      </a:r>
                      <a:endParaRPr lang="ru-RU" sz="1600" dirty="0" smtClean="0"/>
                    </a:p>
                  </a:txBody>
                  <a:tcPr/>
                </a:tc>
              </a:tr>
              <a:tr h="341264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600" baseline="0" dirty="0" smtClean="0"/>
                        <a:t>   Футбольное поле  (футбол, мини-футбол)</a:t>
                      </a:r>
                      <a:endParaRPr lang="ru-RU" sz="1600" dirty="0" smtClean="0"/>
                    </a:p>
                  </a:txBody>
                  <a:tcPr/>
                </a:tc>
              </a:tr>
              <a:tr h="310391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600" baseline="0" dirty="0" smtClean="0"/>
                        <a:t>   Хоккейная площадка  (хоккейные игры, турниры)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27584" y="1484784"/>
            <a:ext cx="734481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Спортивный клуб «Ирида» был основан  4 апреля 2003 года. Основной задачей создания спортивного клуба, являлось развитие спорта по месту жительства,  а также выявления сильнейших спортсменов для участия во Всероссийских соревнованиях и соревнованиях Московской области 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С 2003 по 2015 год спортивный клуб «Ирида» базировался в спортивном зале школы поселка МИС,  а также в своем активе имел: футбольное поле с естественным покрытием, хоккейную коробку и спортивно-игровую площадку.     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Все это время  спортивный клуб  «Ирида» и  его спортсмены принимали активное участие в Спартакиадах Подольского Муниципального района, и не раз становились призерами по различным видам спорта: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Хоккей - 2 место, Бадминтон - 2 место, Городки - 1 место.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Легкая Атлетика - 3 место.  В спорте высших достижений имеются медали по легкой атлетике (спортивная ходьба) - серебро Чемпионата Мира среди молодежи.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Поэтому было принято решение построить Спортивный комплекс для развития спорта по месту жительства.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Спортивный комплекс «Ирида» был  открыт 5 сентября  2015 года в п. МИС.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38100"/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История спортивного клуба  </a:t>
            </a:r>
          </a:p>
          <a:p>
            <a:pPr algn="ctr"/>
            <a:r>
              <a:rPr lang="ru-RU" sz="2800" b="1" spc="50" dirty="0" smtClean="0">
                <a:ln w="38100"/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«Ирида», как  все начиналось …….</a:t>
            </a:r>
            <a:endParaRPr lang="ru-RU" sz="2800" b="1" spc="50" dirty="0">
              <a:ln w="38100"/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0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  материально-техническая  базы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Объемы и источник и финансирования.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31840" y="980728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2016 год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827584" y="1556792"/>
          <a:ext cx="7488832" cy="4376928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496277"/>
                <a:gridCol w="1214405"/>
                <a:gridCol w="3778150"/>
              </a:tblGrid>
              <a:tr h="280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спортивного инвентаря и оборудования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Источники 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финансирования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2902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Хоккейная форма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210591,75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Городской округ Подольск Московской области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4354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Беговая дорожка</a:t>
                      </a: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 Bronze Gym S900 Promo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218505, 55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Городской округ Подольск Московской области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7257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Кабельная поломоечная машина LAVOR PRO FREE EVO 50E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140000,00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Городской округ Подольск Московской области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4354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Модульная раздевалка из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блок-контейнеров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477145,00  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Городской округ Подольск Московской области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2902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Ковер для борьбы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99400,00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Средства от приносящей доход деятельности учреждения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290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Разделительные барьеры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58800,00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Средства от приносящей доход деятельности учреждения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11560" y="980728"/>
          <a:ext cx="7848872" cy="2974848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448272"/>
                <a:gridCol w="1296144"/>
                <a:gridCol w="4104456"/>
              </a:tblGrid>
              <a:tr h="1451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спортивного инвентаря и оборудования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Источники  финансирования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290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Футбольные  ворота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99300,00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Средства от приносящей доход деятельности учреждения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290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Баскетбольные щиты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45000,00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Средства от приносящей доход деятельности учреждения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435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Футбольная и волейбольная форма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77900,00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Городской округ Подольск Московской области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  <a:tr h="435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Футбольные и волейбольные мячи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97 630,00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Городской округ Подольск Московской области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29" marR="47329" marT="0" marB="0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915816" y="4005064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2016 - 2017 год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83568" y="4437112"/>
          <a:ext cx="7848871" cy="2267712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448272"/>
                <a:gridCol w="1296144"/>
                <a:gridCol w="410445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спортивного инвентаря и оборудования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Источники 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финансирования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Спортивный инвентарь (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ролл-маты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99490,00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Городской округ Подольск Московской области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Спортивный инвентарь (манекен для борьбы, гири, помост для гиревого спорта)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44186,00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Городской округ Подольск Московской области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51520" y="0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  материально-техническая  базы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Объемы и источник и финансирования.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7129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  материально-техническая  базы.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374441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s\Desktop\Фото на календарь\IMG_17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717032"/>
            <a:ext cx="345638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060848"/>
            <a:ext cx="4032448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 Разработка и внедрение программ физкультурно-оздоровительной направленности.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1052737"/>
            <a:ext cx="748883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Программа по виду спорта футбол, мини-футбол.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Разработчики: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Пархомей Тимофей Игоревич, Бобровский Алексей Викторович - тренера по футболу и мини-футболу.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Программа Подольской Федерации Футбола «Мини-футбол в Городском округе Подольск»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Общеразвивающая программа спортивно-оздоровительного этапа разработана на основании: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Федерального закона от 04.12.2007 г. № 329-ФЗ «О физической культуре и спорте в Российской Федерации»;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Письма Министерства спорта Российской Федерации от 12.05.2014 г. №ВМ-04-10/2554 «Методические рекомендации по организации спортивной подготовки в Российской Федерации».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7056" y="260648"/>
            <a:ext cx="849694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87313" indent="-635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Участие ФСК «Ирида» в реализации муниципальной программы  «Спорт Подольска на 2017-2021 годы».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196753"/>
            <a:ext cx="763284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Физкультурно - спортивный комплекс «Ирида»  принимает             активное участие в реализации муниципальной программы по развитию физической культуры и спорта на территории  Городского округа Подольск  «Спорт Подольска на 2017-2021 годы». Активно пропагандируя цели и задачи поставленные в данной программе:</a:t>
            </a:r>
          </a:p>
          <a:p>
            <a:pPr algn="just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Цели муниципальной программы: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Создание условий, обеспечивающих возможность жителям Городского округа Подольск систематически заниматься физической культурой и спортом.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Обеспечение подготовки спортивного резерва для спортивных сборных команд Городского округа Подольск и Московской области.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Увеличение фактической обеспеченности населения Городского округа Подольск объектами спорта.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Обеспечение эффективного финансового, информационного, методического и кадрового сопровождения деятельности Комитета по физической культуре и спорту Администрации Городского округа Подольск.</a:t>
            </a:r>
          </a:p>
          <a:p>
            <a:pPr algn="just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Перечень подпрограмм: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Подпрограмма 1. «Развитие физической культуры и спорта Подольска».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Подпрограмма 2. «Подготовка спортивного резерва». 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xn----8sbancyabljpnebm2aiit6frfsd.xn--p1ai/wp-content/uploads/2016/03/logo.png"/>
          <p:cNvPicPr>
            <a:picLocks noChangeAspect="1" noChangeArrowheads="1"/>
          </p:cNvPicPr>
          <p:nvPr/>
        </p:nvPicPr>
        <p:blipFill>
          <a:blip r:embed="rId3" cstate="print"/>
          <a:srcRect r="84436"/>
          <a:stretch>
            <a:fillRect/>
          </a:stretch>
        </p:blipFill>
        <p:spPr bwMode="auto">
          <a:xfrm>
            <a:off x="179512" y="0"/>
            <a:ext cx="936104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1052736"/>
            <a:ext cx="748883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Росту числа занимающихся во многом способствует проведение массовых физкультурно-спортивных мероприятий, в том числе: Спартакиады трудовых коллективов, Универсиады учреждений профессионального образования, Комплексной Спартакиады школьников, Комплексной спартакиады среди спортивных клубов.</a:t>
            </a:r>
          </a:p>
          <a:p>
            <a:pPr algn="just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К числу приоритетных направлений развития физической культуры и спорта следует отнести: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вовлечение граждан, прежде всего детей и молодежи, а так же лиц с ограниченными возможностями здоровья в систематические занятия физической культурой и спортом, в том числе за счет увеличения количества и доступности объектов спорта;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поэтапное внедрение Всероссийского физкультурно-спортивного комплекса «Готов к труду и обороне» (ГТО) в Городском округе Подольск;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усиление конкурентоспособности подольского спорта на областном и всероссийском уровнях.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Инструментом, позволяющим наиболее эффективным способом обеспечить динамичное развитие физической культуры и спорта, станет реализация муниципальной  программы Городского округа Подольск «Спорт Подольска» на 2017-2021 годы.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7056" y="116632"/>
            <a:ext cx="849694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87313" indent="-635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Участие ФСК «Ирида» в реализации муниципальной программы  «Спорт Подольска на 2017-2021 годы».</a:t>
            </a:r>
          </a:p>
        </p:txBody>
      </p:sp>
      <p:pic>
        <p:nvPicPr>
          <p:cNvPr id="5" name="Picture 2" descr="http://xn----8sbancyabljpnebm2aiit6frfsd.xn--p1ai/wp-content/uploads/2016/03/logo.png"/>
          <p:cNvPicPr>
            <a:picLocks noChangeAspect="1" noChangeArrowheads="1"/>
          </p:cNvPicPr>
          <p:nvPr/>
        </p:nvPicPr>
        <p:blipFill>
          <a:blip r:embed="rId3" cstate="print"/>
          <a:srcRect r="84436"/>
          <a:stretch>
            <a:fillRect/>
          </a:stretch>
        </p:blipFill>
        <p:spPr bwMode="auto">
          <a:xfrm>
            <a:off x="179512" y="0"/>
            <a:ext cx="936104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2" y="116632"/>
            <a:ext cx="896448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87313" indent="-635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Внедрение новых форм организации массовой физкультурно спортивной работы, в целях предупреждения, профилактики правонарушений среди детей и подростков.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1412776"/>
            <a:ext cx="45365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физкультурно - спортивном комплексе «Ирида» ведется работа в целях предупреждения и профилактики правонарушений среди детей и подростков  посредством организации досуговой деятельности вне тренировок и посещения школы, а именно проводятся мастер классы по изготовлению поделок для различных праздников и мероприятий, совместно с Комитетом по делам молодежи организует встречи с ветеранами ВОВ – участниками военных действий и горячих точек, конкурсы на лучший рисунок или аппликацию в рамках проведения «Недели ГО И ЧС», «Пожарной безопасности», «День солидарности и борьбы с терроризмом». Организуется информационно пропагандистская работа на стендах и сайте физкультурно - спортивного комплекса.</a:t>
            </a:r>
          </a:p>
          <a:p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340768"/>
            <a:ext cx="3672408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933056"/>
            <a:ext cx="3600400" cy="2763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9664" y="908720"/>
            <a:ext cx="284482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149080"/>
            <a:ext cx="3883360" cy="2444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88640"/>
            <a:ext cx="5544616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933056"/>
            <a:ext cx="3996444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116632"/>
            <a:ext cx="896448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87313" indent="-635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4.Результативность организации массовой физкультурно-спортивной работы.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1052737"/>
            <a:ext cx="74888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МБУ «ФСК «Ирида»  за период с 2015-2016 год было запланировано  70 физкультурных и спортивных мероприятий – областные, городские, международные, а также республиканские. Из запланированных мероприятий были проведены – 66 мероприятий. За период с 2016-2017 год было запланировано 75 физкультурных и спортивных мероприятий – областные, городские, международные, а также республиканские. Из запланированных мероприятий были проведены –  69 мероприятий.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2636912"/>
            <a:ext cx="43204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2-го этапа Гран-При России  «Фестиваль спортивной ходьбы «Подмосковье», в честь празднования  Победы в Великой Отечественной войне  1941 – 1945 годов.</a:t>
            </a:r>
            <a:endParaRPr lang="ru-RU" sz="1600" dirty="0" smtClean="0"/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Надежда Сергеева,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многократный призер и победительница первенства России, бронзовый призер I юношеских Олимпийских игр и Кубка мира-2012, является  – мастером спорта международного класса. </a:t>
            </a:r>
          </a:p>
        </p:txBody>
      </p:sp>
      <p:pic>
        <p:nvPicPr>
          <p:cNvPr id="7" name="Рисунок 6" descr="G:\DCIM\103CANON\IMG_03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852936"/>
            <a:ext cx="3851920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5157192"/>
            <a:ext cx="4464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Победительницей среди женщин стала представительница Городского округа Подольск из ФСК «Ирида»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Надежда Сергеева.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Она показала результат - 43 минуты 48 секунд..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692696"/>
            <a:ext cx="756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Городской турнир по хоккею посвященный Легенде Советского и Российского хоккея – Фетисову Вячеславу Александровичу</a:t>
            </a:r>
          </a:p>
          <a:p>
            <a:pPr algn="just"/>
            <a:r>
              <a:rPr lang="ru-RU" sz="1600" dirty="0" smtClean="0"/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Наш физкультурно - спортивный комплекс "Ирида" посетил Легендарный Советский и Российский хоккеист, государственный деятель, заслуженный мастер спорта СССР (1978г.), заслуженный тренер России (2002г.). Битва развернулась не шуточная, каждая команда хотела показать знаменитому хоккеисту, что и в любительском хоккее есть свои "звезды". По окончанию игры хоккеисты команды "Ирида" одержали победу со счетом 8:5, но и гости  матча покинули  хоккейную площадку с чувством полного удовлетворения от проведенной встречи.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G:\DCIM\101CANON\IMG_17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780928"/>
            <a:ext cx="2880320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G:\DCIM\101CANON\IMG_1740.JPG"/>
          <p:cNvPicPr/>
          <p:nvPr/>
        </p:nvPicPr>
        <p:blipFill>
          <a:blip r:embed="rId4" cstate="print"/>
          <a:srcRect l="11645" r="12741" b="23700"/>
          <a:stretch>
            <a:fillRect/>
          </a:stretch>
        </p:blipFill>
        <p:spPr bwMode="auto">
          <a:xfrm>
            <a:off x="5868144" y="4941168"/>
            <a:ext cx="2736304" cy="178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G:\DCIM\101CANON\IMG_172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068960"/>
            <a:ext cx="5256584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3568" y="908720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Главное для каждого человека в любом возрасте — это здоровье. Шаговая доступность спортивных объектов значительно увеличивает возможность заниматься физической культурой, тем самым способствует укреплению здоровья. В честь праздника директору СК «Ирида» был вручен сертификат на покупку автобуса (что очень важно для  спортклуба).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96552" y="0"/>
            <a:ext cx="6624736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38100"/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История спортивного клуба  </a:t>
            </a:r>
          </a:p>
          <a:p>
            <a:pPr algn="ctr"/>
            <a:r>
              <a:rPr lang="ru-RU" sz="2800" b="1" spc="50" dirty="0" smtClean="0">
                <a:ln w="38100"/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«Ирида», как  все начиналось ...</a:t>
            </a:r>
            <a:endParaRPr lang="ru-RU" sz="2800" b="1" spc="50" dirty="0">
              <a:ln w="38100"/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5058" name="Picture 2" descr="C:\Users\s\Desktop\u2gF0c3Gi3M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060848"/>
            <a:ext cx="3600400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27584" y="2132856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Теперь у сельчан появилась реальная возможность с интересом и пользой проводить досуг в новом спорткомплексе. Общая площадь объекта 2617,6 кв. м, а объем строительных работ составил более 21 тыс. кв. м. </a:t>
            </a:r>
          </a:p>
          <a:p>
            <a:pPr algn="ctr"/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s\Desktop\109d85_65469d45b2c643f78cf08a81b6d0ac8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01008"/>
            <a:ext cx="4716524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692696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83568" y="620688"/>
            <a:ext cx="46805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Финал игр по хоккею в рамках проведения Спартакиады по месту жительства Городского округа Подольск.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В общем зачете по результатам всех групповых этапов  ХК «МИС» по хоккею заняла – 6 место.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692696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83568" y="1844824"/>
            <a:ext cx="489654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зимних сельских спортивных игр Московской области от Городского округа Подольск, соревнования спортивных семей «Мама, папа и я» -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Семья Горловых – Галина, Виктор и Катя заняли – 3 место, среди множества семей Городского округа Подольск.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429000"/>
            <a:ext cx="4295750" cy="3221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789040"/>
            <a:ext cx="3779912" cy="269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76672"/>
            <a:ext cx="3563888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5576" y="836712"/>
            <a:ext cx="496855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зимних сельских спортивных игр Московской области от Городского округа Подольск, соревнования «Гиревой спорт»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Гаршина Марина Алексеевна жительница п. МИС и спортивный инструктор спортивного клуба «Ирида».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Марина заняла – 1 место среди женщин в весовой категории до 63 кг.,  подняв 16-ти килограммовую гирю – более 67 раз.</a:t>
            </a:r>
          </a:p>
        </p:txBody>
      </p:sp>
      <p:pic>
        <p:nvPicPr>
          <p:cNvPr id="4" name="Рисунок 3" descr="C:\Users\s\Desktop\Гиря Сел 2017\IMG_3622.jpg"/>
          <p:cNvPicPr/>
          <p:nvPr/>
        </p:nvPicPr>
        <p:blipFill>
          <a:blip r:embed="rId3" cstate="print"/>
          <a:srcRect r="16913"/>
          <a:stretch>
            <a:fillRect/>
          </a:stretch>
        </p:blipFill>
        <p:spPr bwMode="auto">
          <a:xfrm>
            <a:off x="5940152" y="188640"/>
            <a:ext cx="3025352" cy="3536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55576" y="3192071"/>
            <a:ext cx="439248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Городской Турнир по бадминтону, посвященный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«236-й годовщине образования города Подольска и Подольского уезда»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итогам турнира ребята из спортивного клуба «Ирида» заняли призовые места -1 место среди девочек 2008гр. – Маша Аксентова, 2005-2006гр. Мезенцева Юлия. Среди мальчиков 2006гр. – Венедиктов Миша и в групповых этапах (мальчик, девочка) – Газдиев Олег и Пивак Таня 2002гр.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IMG_1855"/>
          <p:cNvPicPr>
            <a:picLocks noChangeAspect="1" noChangeArrowheads="1"/>
          </p:cNvPicPr>
          <p:nvPr/>
        </p:nvPicPr>
        <p:blipFill>
          <a:blip r:embed="rId4" cstate="print"/>
          <a:srcRect t="12460" b="5994"/>
          <a:stretch>
            <a:fillRect/>
          </a:stretch>
        </p:blipFill>
        <p:spPr bwMode="auto">
          <a:xfrm>
            <a:off x="5292080" y="4005064"/>
            <a:ext cx="3600400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27584" y="908720"/>
            <a:ext cx="36724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Открытое первенство г. Москвы по мини-футболу среди спортивных школ в составе команды «Подолье»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932040" y="2780928"/>
            <a:ext cx="338437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Областной  турнир по хоккею, посвященный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«4 ноября – Дню Народного Единства» среди мужских команд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ледовой арене Государственной Академии физической культуры, спорта и туризма г. Смоленска состоялась товарищеская встреча по хоккею, посвященная «4 ноября – Дню Народного Единства» между ХК «Ирида» Г.о. Подольск и ХК «Арбалет». По итогам встречи со счетом 9:7  -  ХК «Ирида» одержала победу.</a:t>
            </a:r>
          </a:p>
        </p:txBody>
      </p:sp>
      <p:pic>
        <p:nvPicPr>
          <p:cNvPr id="8" name="Рисунок 7" descr="E:\25.11.2016г. мини-футбол МБУ СК Ирида\IMG_5026.JPG"/>
          <p:cNvPicPr/>
          <p:nvPr/>
        </p:nvPicPr>
        <p:blipFill>
          <a:blip r:embed="rId3" cstate="print"/>
          <a:srcRect b="20645"/>
          <a:stretch>
            <a:fillRect/>
          </a:stretch>
        </p:blipFill>
        <p:spPr bwMode="auto">
          <a:xfrm>
            <a:off x="4427984" y="188640"/>
            <a:ext cx="4403075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E:\DCIM\100CANON\IMG_2381.JPG"/>
          <p:cNvPicPr/>
          <p:nvPr/>
        </p:nvPicPr>
        <p:blipFill>
          <a:blip r:embed="rId4" cstate="print"/>
          <a:srcRect t="18334"/>
          <a:stretch>
            <a:fillRect/>
          </a:stretch>
        </p:blipFill>
        <p:spPr bwMode="auto">
          <a:xfrm>
            <a:off x="251520" y="2708920"/>
            <a:ext cx="4536504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11560" y="764704"/>
            <a:ext cx="83164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Участие в смотре - конкурсе среди организаторов физкультурно-спортивной работы по месту жительства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номинации: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Лучший организатор физкультурно-спортивной работы  по месту жительства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Тренер по футболу Пархомей Тимофей Игоревич занял  - 3 место.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G:\DCIM\101CANON\Турнир по мини-футболу 4 ноября 2016г\IMG_37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060848"/>
            <a:ext cx="338437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6" descr="E:\DCIM\100CANON\IMG_1249.JPG"/>
          <p:cNvPicPr>
            <a:picLocks noChangeAspect="1" noChangeArrowheads="1"/>
          </p:cNvPicPr>
          <p:nvPr/>
        </p:nvPicPr>
        <p:blipFill>
          <a:blip r:embed="rId4" cstate="print"/>
          <a:srcRect r="27910"/>
          <a:stretch>
            <a:fillRect/>
          </a:stretch>
        </p:blipFill>
        <p:spPr bwMode="auto">
          <a:xfrm>
            <a:off x="5724128" y="1988840"/>
            <a:ext cx="3131840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/>
          <a:srcRect l="11072" b="3098"/>
          <a:stretch>
            <a:fillRect/>
          </a:stretch>
        </p:blipFill>
        <p:spPr bwMode="auto">
          <a:xfrm>
            <a:off x="2555776" y="4005064"/>
            <a:ext cx="3470027" cy="2636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27584" y="764704"/>
            <a:ext cx="345638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Открытый турнир по вольной борьбе среди юношей и девушек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 место – Цаплюк Николай 2010г.р., Магомедов Магомед 2006гр. и 3 место – Карбонов Иван 2007гр</a:t>
            </a:r>
          </a:p>
        </p:txBody>
      </p:sp>
      <p:pic>
        <p:nvPicPr>
          <p:cNvPr id="49153" name="Picture 1" descr="bdc9a4f2-0fa0-48df-ad42-8ef46d789ab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88640"/>
            <a:ext cx="4644008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27584" y="2204864"/>
            <a:ext cx="34563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Международный турнир по хоккею, который проходил в Белоруссии, г. Минск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команда «Ирида»  Г.о. Подольск  - 1 место</a:t>
            </a:r>
          </a:p>
        </p:txBody>
      </p:sp>
      <p:pic>
        <p:nvPicPr>
          <p:cNvPr id="7" name="Рисунок 6" descr="C:\Users\s\Desktop\Фото Беларуссия 2016г\IMG_9574.JPG"/>
          <p:cNvPicPr/>
          <p:nvPr/>
        </p:nvPicPr>
        <p:blipFill>
          <a:blip r:embed="rId4" cstate="print"/>
          <a:srcRect t="10958" b="19831"/>
          <a:stretch>
            <a:fillRect/>
          </a:stretch>
        </p:blipFill>
        <p:spPr bwMode="auto">
          <a:xfrm>
            <a:off x="1547664" y="3429000"/>
            <a:ext cx="6076950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0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5. Кадровое обеспечение массовой 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физкультурно-спортивной работы.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83568" y="1628800"/>
          <a:ext cx="7848872" cy="4449726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757349"/>
                <a:gridCol w="3649036"/>
                <a:gridCol w="3442487"/>
              </a:tblGrid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6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Сотрудник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Должность, профессия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ctr"/>
                </a:tc>
              </a:tr>
              <a:tr h="994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Айгумов Мурадбег Абдулаевич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тренер по </a:t>
                      </a:r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спорту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52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Бобровский Алексей Викторович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тренер по спорту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104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Бутиков Евгений Андреевич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сторож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104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Бодров Александр Анатольевич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инструктор </a:t>
                      </a:r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спортсооружений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994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Васин Андрей Алексеевич 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тренер по </a:t>
                      </a:r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спорту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942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Гаршина Марина Алексеевна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инструктор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52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Евлампьева Василика Владимировна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дворник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52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Ерошин Сергей Валентинович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водитель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28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Князев Андрей Михайлович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ремонтировщик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994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Кутакова Татьяна Викторовна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инструктор спортсооружений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104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Карпенко Ольга Алексеевна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зав.хозяйством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52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Масленникова Татьяна Алексеевна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уборщик 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89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Морозов Артем Вячеславович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тренер по спорту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28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Морозова Наталья Евгеньевна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медсестра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28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Молчанов Сергей Михайлович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механик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104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Нененко Наталья Игоревна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ст.администратор 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212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Никифорова Светлана Анатольевна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медсестра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79512" y="980728"/>
            <a:ext cx="87129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Наличие штатных работников на 2017 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7584" y="836712"/>
          <a:ext cx="7704857" cy="5191347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907503"/>
                <a:gridCol w="3954786"/>
                <a:gridCol w="2842568"/>
              </a:tblGrid>
              <a:tr h="918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Павлова Елена Владимировна  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зам.директора по АХЧ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942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Пархомей Тимофей Игоревич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тренер по </a:t>
                      </a:r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спорту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942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Полякова Татьяна Павловна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уборщик 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942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Протасовицкая Татьяна Алексеевна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дворник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0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Петрушкин Роман Андреевич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инструктор спортсооружений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77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Роденкова Виктория Викторовна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администратор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77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Семенов Андрей Петрович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главный инженер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77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Семенова Наталья Борисовна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сторож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77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Семенова Наталья Николаевна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Инструктор</a:t>
                      </a:r>
                      <a:r>
                        <a:rPr lang="ru-RU" sz="1600" b="0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методист по ФК и С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104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Соседова Ольга Викторовна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тренер по спорту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0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Саранский Валентин Александрович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тренер по </a:t>
                      </a:r>
                      <a:r>
                        <a:rPr lang="ru-RU" sz="16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спорту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/>
                </a:tc>
              </a:tr>
              <a:tr h="969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Старикова Светлана Сергеевна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уборщик 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835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Таран Нина Семеновна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администратор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835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Таран Вадим Семенович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ремонтировщик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969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Трошин Александр Юрьевич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директор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859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Трошин Юрий Александрович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техник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100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Трошина Елена Вадимовна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инструктор спортсооружений 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89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Трошина Татьяна Алексеевна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ст.администратор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89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Тяпкина Екатерина Николаевна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сторож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859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Филин Сергей Викторович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ремонтировщик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  <a:tr h="942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latin typeface="Times New Roman" pitchFamily="18" charset="0"/>
                          <a:cs typeface="Times New Roman" pitchFamily="18" charset="0"/>
                        </a:rPr>
                        <a:t>Ям Елена Александровна</a:t>
                      </a:r>
                      <a:endParaRPr lang="ru-RU" sz="16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тренер по спорту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367" marR="3367" marT="3367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по повышению квалификации специалистов физической культуры и спорта.</a:t>
            </a:r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827584" y="1124744"/>
            <a:ext cx="756084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профессиональной подготовки 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повышению квалификации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дополнительного профессионального образования работников с учетом положений профессиональных стандартов  МБУ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ФСК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«Ирида»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27584" y="2348880"/>
          <a:ext cx="7344816" cy="2523744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177081"/>
                <a:gridCol w="1897839"/>
                <a:gridCol w="573579"/>
                <a:gridCol w="595717"/>
                <a:gridCol w="674708"/>
                <a:gridCol w="712946"/>
                <a:gridCol w="712946"/>
              </a:tblGrid>
              <a:tr h="14669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должности/ профессии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Наименование ПС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Количество должностей/ профессий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</a:tr>
              <a:tr h="19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Тренер по спорту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Тренер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</a:tr>
              <a:tr h="29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Инструктор-методист по физической культуре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Инструктор-методист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</a:tr>
              <a:tr h="29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Педагог организатор по работе с детьми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Педагог организатор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</a:tr>
              <a:tr h="29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Методист – инструктор по работе с детьми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Методист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156" marR="44156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87129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6. Пропаганда физической культуры и спорта.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764704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Сотрудничество со средствами массовой информации, наличие сайта.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27584" y="1628800"/>
            <a:ext cx="748883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Физкультурно-спортивный комплекс «Ирида» активно сотрудничает со средствами массовой информации в целях популяризации здорового образа жизни среди населения, желанию заниматься активно  физической культурой и спортом.  Систематически приглашает на свои мероприятия телевидение «Кварц», печатаются статьи в газетах: «Земля Подольская», «Подольский рабочий». 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Физкультурно-спортивный комплекс «Ирида»  имеет свой сайт на котором подробно размещает всю необходимую информацию по профилактике правонарушений, борьбы и предупреждению наркомании и алкоголизма среди детей. А также безопасного поведения на улице, с незнакомыми и в интернете.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Освещает физкультурные и спортивные мероприятия проведенные и планируемы на территории комплекса и в Городском округе Подольск. Приглашает всех желающих принять участи в Спартакиадах проводимых Городским округом Подольск и отмечает победителей в различного уровня турниров и соревнований.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5085184"/>
            <a:ext cx="748883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3810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 Сайт: </a:t>
            </a:r>
            <a:r>
              <a:rPr lang="en-US" sz="3200" b="1" spc="50" dirty="0" smtClean="0">
                <a:ln w="3810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www.skirida.ru</a:t>
            </a:r>
            <a:endParaRPr lang="ru-RU" sz="3200" b="1" spc="50" dirty="0">
              <a:ln w="38100">
                <a:solidFill>
                  <a:schemeClr val="tx1"/>
                </a:solidFill>
              </a:ln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260648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Формы и мероприятия по организации пропаганды здорового образа жизни.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7584" y="1196752"/>
            <a:ext cx="748883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Физкультурно-спортивный комплекс «Ирида» организует различные мероприятия для населения, такие как: «Фестиваль дворового спорта», День физкультурника», Новогодние турниры по всем видам спорта, «День защиты детей», «Дни здоровья» и.т.д.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2" name="Picture 2" descr="C:\Users\s\Desktop\Семенова Н.Н\Фото отчеты 2016-2017гг\1 июня 2016г\Фото новые\IMG_96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509120"/>
            <a:ext cx="3600400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b="22233"/>
          <a:stretch>
            <a:fillRect/>
          </a:stretch>
        </p:blipFill>
        <p:spPr bwMode="auto">
          <a:xfrm>
            <a:off x="827584" y="2348880"/>
            <a:ext cx="3351187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E:\DCIM\100CANON\IMG_07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2132856"/>
            <a:ext cx="3600450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E:\DCIM\100CANON\IMG_086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509120"/>
            <a:ext cx="3227834" cy="2031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27584" y="764704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После преобразования городского округа Подольск, Городского округа Климовск, Подольского муниципального района, сельского поселения Лаговское, Подольского муниципального района спортивный клуб «Ирида»   становится подведомственным Комитету по физической культуре и спорту Администрации Городского округа Подольск.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2708920"/>
            <a:ext cx="46085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16 ноября 2017 года 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Спортивный клуб «Ирида» 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переименован  в</a:t>
            </a:r>
          </a:p>
          <a:p>
            <a:pPr algn="ctr"/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149080"/>
            <a:ext cx="374441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347" name="Picture 3" descr="C:\Users\s\Desktop\Фото на календарь\109d85_9a2583651c2d4794a5ba1733d1613ef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88640"/>
            <a:ext cx="2880320" cy="3843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0" y="4221088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ФИЗКУЛЬТУРНО-ОЗДОРОВИТЕЛЬНЫЙ</a:t>
            </a: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КОМПЛЕКС </a:t>
            </a: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«ИРИДА».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3" name="Рисунок 2" descr="G:\DCIM\100CANON\IMG_906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3888432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48680"/>
            <a:ext cx="3960440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G:\DCIM\100CANON\IMG_9865.JPG"/>
          <p:cNvPicPr/>
          <p:nvPr/>
        </p:nvPicPr>
        <p:blipFill>
          <a:blip r:embed="rId5" cstate="print"/>
          <a:srcRect b="20215"/>
          <a:stretch>
            <a:fillRect/>
          </a:stretch>
        </p:blipFill>
        <p:spPr bwMode="auto">
          <a:xfrm>
            <a:off x="179512" y="3717032"/>
            <a:ext cx="3250947" cy="2126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efc0cc09-8cc9-4f6d-a83a-c4f3b411d38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3501008"/>
            <a:ext cx="5361955" cy="3012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0"/>
            <a:ext cx="896448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Взаимодействие с органами управления физической 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культуры и спорта, Домом ветеранов  Г.о. Подольск,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Комитетом по делам молодежи и образования 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99592" y="1494076"/>
            <a:ext cx="748883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Физкультурно-спортивный комплекс «Ирида» тесно взаимодействует с Комитетом по физической культуре и спорту Администрации Городского округа Подольск, помогая в организации и проведении различных соревнований и турниров, а также в проведении Комплексных Спартакиад трудовых коллективов, Спартакиад по месту жительства Городского округа Подольск, подготовке спортсменов к соревнованиям.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ФСК «Ирида» активно сотрудничает с Комитетом по делам молодежи Администрации Городского округа Подольск, Комитетом по образованию Администрации Городского округа Подольск и Подольским домом ветеранов. На протяжении двух лет Комитет по делам молодежи и образования Администрации Городского округа Подольск проводит на базе Физкультурно-спортивного комплекса «Ирида» Комплексную Спартакиаду команд школьных спортивных клубов МОУ Городского округа Подольск, ФСК «Ирида» оказывает помощь в проведении спортивных мероприятий МОУ СОШ п. МИС и предоставляет зал для занятий физической культурой в урочное время. Активно привлекает и дошкольников МДОУ № 7 «Ёлочка» к занятиям спортом приглашая их на соревнования, организовывая для них праздники и производит зачисление в ФСК 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0"/>
            <a:ext cx="896448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Взаимодействие с органами управления физической 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культуры и спорта, Домом ветеранов  Г.о. Подольск,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Комитетом по делам молодежи и образования 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7584" y="1268760"/>
            <a:ext cx="748883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В этом году ФСК «Ирида» заключила договор с Подольским домом ветеранов на предоставление пользования спортивными залами и плоскостными сооружениями по программе «Добрый час» и организации спортивной секции по АФК среди членов Подольского дома ветеранов, участников ВОВ, ветеранов труда и тыла, вооруженных сил и правоохранительных органов, пенсионеры  по возрасту (женщины – старше 55 лет, мужчины - старше 60 лет), постоянно зарегистрированные на территории  Городского округа Подольск.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356992"/>
            <a:ext cx="2808312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429000"/>
            <a:ext cx="4644516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45638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 l="27766"/>
          <a:stretch>
            <a:fillRect/>
          </a:stretch>
        </p:blipFill>
        <p:spPr bwMode="auto">
          <a:xfrm>
            <a:off x="251520" y="3140968"/>
            <a:ext cx="3960440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188640"/>
            <a:ext cx="5076564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 t="4679" r="8989"/>
          <a:stretch>
            <a:fillRect/>
          </a:stretch>
        </p:blipFill>
        <p:spPr bwMode="auto">
          <a:xfrm>
            <a:off x="4463480" y="3717032"/>
            <a:ext cx="4501008" cy="2924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422447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88640"/>
            <a:ext cx="4104456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 l="16412"/>
          <a:stretch>
            <a:fillRect/>
          </a:stretch>
        </p:blipFill>
        <p:spPr bwMode="auto">
          <a:xfrm>
            <a:off x="323528" y="2852936"/>
            <a:ext cx="4032448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2996952"/>
            <a:ext cx="4512502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r="41928"/>
          <a:stretch>
            <a:fillRect/>
          </a:stretch>
        </p:blipFill>
        <p:spPr bwMode="auto">
          <a:xfrm>
            <a:off x="179512" y="260648"/>
            <a:ext cx="3384376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C:\Users\s\Desktop\Фото на календарь\a31bbf94-b76f-4752-b5d5-f12a1b56d9c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60648"/>
            <a:ext cx="5184576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573016"/>
            <a:ext cx="5327915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2132856"/>
            <a:ext cx="7524328" cy="27699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5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</a:p>
          <a:p>
            <a:pPr marL="457200" indent="-457200" algn="ctr"/>
            <a:r>
              <a:rPr lang="ru-RU" sz="5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</a:t>
            </a:r>
          </a:p>
          <a:p>
            <a:pPr marL="457200" indent="-457200" algn="ctr"/>
            <a:r>
              <a:rPr lang="ru-RU" sz="5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</a:t>
            </a:r>
            <a:r>
              <a:rPr lang="ru-RU" sz="66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3200" b="1" spc="50" dirty="0" smtClean="0">
              <a:ln w="19050">
                <a:solidFill>
                  <a:schemeClr val="tx1"/>
                </a:solidFill>
              </a:ln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Организация массовой физкультурно – спортивной работы в МБУ «ФСК «Ирида»</a:t>
            </a:r>
            <a:endParaRPr lang="ru-RU" sz="2800" b="1" spc="50" dirty="0">
              <a:ln w="19050">
                <a:solidFill>
                  <a:schemeClr val="tx1"/>
                </a:solidFill>
              </a:ln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11560" y="1700809"/>
          <a:ext cx="4320480" cy="496854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20480"/>
              </a:tblGrid>
              <a:tr h="75326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Количество секций </a:t>
                      </a:r>
                    </a:p>
                    <a:p>
                      <a:pPr algn="ctr"/>
                      <a:r>
                        <a:rPr lang="ru-RU" sz="2000" dirty="0" smtClean="0"/>
                        <a:t>по видам спорта</a:t>
                      </a:r>
                      <a:endParaRPr lang="ru-RU" sz="2000" i="0" dirty="0"/>
                    </a:p>
                  </a:txBody>
                  <a:tcPr/>
                </a:tc>
              </a:tr>
              <a:tr h="677935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ru-RU" sz="1600" baseline="0" dirty="0" smtClean="0"/>
                        <a:t>1. Мини-футбол - </a:t>
                      </a:r>
                      <a:r>
                        <a:rPr lang="ru-RU" sz="1600" dirty="0" smtClean="0"/>
                        <a:t>школьники/дошкольники</a:t>
                      </a:r>
                      <a:endParaRPr lang="ru-RU" sz="1600" baseline="0" dirty="0" smtClean="0"/>
                    </a:p>
                    <a:p>
                      <a:pPr marL="342900" indent="-342900">
                        <a:buNone/>
                      </a:pPr>
                      <a:r>
                        <a:rPr lang="ru-RU" sz="1600" dirty="0" smtClean="0"/>
                        <a:t>2.  Футбол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– </a:t>
                      </a:r>
                      <a:r>
                        <a:rPr lang="ru-RU" sz="1600" baseline="0" dirty="0" smtClean="0"/>
                        <a:t>юноши/</a:t>
                      </a:r>
                      <a:r>
                        <a:rPr lang="ru-RU" sz="1600" dirty="0" smtClean="0"/>
                        <a:t>взрослые</a:t>
                      </a:r>
                      <a:endParaRPr lang="ru-RU" sz="1600" dirty="0"/>
                    </a:p>
                  </a:txBody>
                  <a:tcPr/>
                </a:tc>
              </a:tr>
              <a:tr h="6509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 Волейбол - дети</a:t>
                      </a:r>
                    </a:p>
                    <a:p>
                      <a:r>
                        <a:rPr lang="ru-RU" sz="1600" dirty="0" smtClean="0"/>
                        <a:t>4. Волейбол - (группа здоровья)</a:t>
                      </a:r>
                    </a:p>
                  </a:txBody>
                  <a:tcPr/>
                </a:tc>
              </a:tr>
              <a:tr h="6509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 Бадминтон – дети школьники/дошкольники</a:t>
                      </a:r>
                    </a:p>
                    <a:p>
                      <a:r>
                        <a:rPr lang="ru-RU" sz="1600" dirty="0" smtClean="0"/>
                        <a:t>5. Бадминтон - взрослые</a:t>
                      </a:r>
                      <a:endParaRPr lang="ru-RU" sz="1600" dirty="0"/>
                    </a:p>
                  </a:txBody>
                  <a:tcPr/>
                </a:tc>
              </a:tr>
              <a:tr h="6509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6. Хоккей/флорбол – дети</a:t>
                      </a:r>
                    </a:p>
                    <a:p>
                      <a:r>
                        <a:rPr lang="ru-RU" sz="1600" dirty="0" smtClean="0"/>
                        <a:t>7. Хоккей/флорбол - взрослые</a:t>
                      </a:r>
                      <a:endParaRPr lang="ru-RU" sz="1600" dirty="0"/>
                    </a:p>
                  </a:txBody>
                  <a:tcPr/>
                </a:tc>
              </a:tr>
              <a:tr h="86088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8. Борьба вольная – дети школьники/дошкольники</a:t>
                      </a:r>
                    </a:p>
                    <a:p>
                      <a:r>
                        <a:rPr lang="ru-RU" sz="1600" dirty="0" smtClean="0"/>
                        <a:t>9. Гиревой спорт – мужчины/женщины</a:t>
                      </a:r>
                      <a:endParaRPr lang="ru-RU" sz="1600" dirty="0"/>
                    </a:p>
                  </a:txBody>
                  <a:tcPr/>
                </a:tc>
              </a:tr>
              <a:tr h="7236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 Группа здоровья – ОФП пенсионеры, ветераны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1052736"/>
            <a:ext cx="9144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1. Структура Физкультурно-спортивного комплекса</a:t>
            </a:r>
            <a:endParaRPr lang="ru-RU" sz="2400" b="1" spc="50" dirty="0">
              <a:ln w="19050">
                <a:solidFill>
                  <a:schemeClr val="tx1"/>
                </a:solidFill>
              </a:ln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004048" y="1700808"/>
          <a:ext cx="3600400" cy="2682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00400"/>
              </a:tblGrid>
              <a:tr h="65835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Количество кружков</a:t>
                      </a:r>
                      <a:r>
                        <a:rPr lang="ru-RU" sz="2000" baseline="0" dirty="0" smtClean="0"/>
                        <a:t> </a:t>
                      </a:r>
                    </a:p>
                    <a:p>
                      <a:pPr algn="ctr"/>
                      <a:r>
                        <a:rPr lang="ru-RU" sz="2000" baseline="0" dirty="0" smtClean="0"/>
                        <a:t> их </a:t>
                      </a:r>
                      <a:r>
                        <a:rPr lang="ru-RU" sz="2000" dirty="0" smtClean="0"/>
                        <a:t>наименование</a:t>
                      </a:r>
                      <a:endParaRPr lang="ru-RU" sz="2000" i="0" dirty="0"/>
                    </a:p>
                  </a:txBody>
                  <a:tcPr/>
                </a:tc>
              </a:tr>
              <a:tr h="421761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ru-RU" sz="1600" dirty="0" smtClean="0"/>
                        <a:t>1. Фитнес</a:t>
                      </a:r>
                      <a:r>
                        <a:rPr lang="ru-RU" sz="1600" baseline="0" dirty="0" smtClean="0"/>
                        <a:t> кружок </a:t>
                      </a:r>
                      <a:r>
                        <a:rPr lang="ru-RU" sz="1600" dirty="0" smtClean="0"/>
                        <a:t>– взрослые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1600" dirty="0" smtClean="0"/>
                        <a:t>2. Настольный теннис</a:t>
                      </a:r>
                      <a:endParaRPr lang="ru-RU" sz="1600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</a:t>
                      </a:r>
                      <a:r>
                        <a:rPr lang="ru-RU" sz="1600" baseline="0" dirty="0" smtClean="0"/>
                        <a:t> Дартс</a:t>
                      </a:r>
                    </a:p>
                    <a:p>
                      <a:r>
                        <a:rPr lang="ru-RU" sz="1600" baseline="0" dirty="0" smtClean="0"/>
                        <a:t>4.СТК «Премьера» - дети</a:t>
                      </a:r>
                      <a:endParaRPr lang="ru-RU" sz="1600" dirty="0" smtClean="0"/>
                    </a:p>
                  </a:txBody>
                  <a:tcPr/>
                </a:tc>
              </a:tr>
              <a:tr h="5889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5. Добрый час - Оздоровительная гимнастика для  пенсионеров и малообеспеченных</a:t>
                      </a:r>
                      <a:r>
                        <a:rPr lang="ru-RU" sz="1600" baseline="0" dirty="0" smtClean="0"/>
                        <a:t> слоев населения)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5" name="Picture 7" descr="C:\Users\s\Desktop\Сайт клуба\IMG_2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509120"/>
            <a:ext cx="3600400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88640"/>
            <a:ext cx="9144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Структура Физкультурно-спортивного комплекса</a:t>
            </a:r>
            <a:endParaRPr lang="ru-RU" sz="2400" b="1" spc="50" dirty="0">
              <a:ln w="19050">
                <a:solidFill>
                  <a:schemeClr val="tx1"/>
                </a:solidFill>
              </a:ln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2771353" cy="1988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C:\Users\s\Desktop\109d85_0d12aa2b421d49f59363045cb40981f2-mv2_d_4608_3456_s_4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764704"/>
            <a:ext cx="266429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764704"/>
            <a:ext cx="2808312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924944"/>
            <a:ext cx="2736304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s\Desktop\Фото на календарь\IMG_19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869160"/>
            <a:ext cx="2808312" cy="1844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s\Desktop\Сайт клуба\0ec46f35-80e5-4ebe-b292-d5ca40750fb2.jpg"/>
          <p:cNvPicPr>
            <a:picLocks noChangeAspect="1" noChangeArrowheads="1"/>
          </p:cNvPicPr>
          <p:nvPr/>
        </p:nvPicPr>
        <p:blipFill>
          <a:blip r:embed="rId8" cstate="print"/>
          <a:srcRect t="18670"/>
          <a:stretch>
            <a:fillRect/>
          </a:stretch>
        </p:blipFill>
        <p:spPr bwMode="auto">
          <a:xfrm>
            <a:off x="6156176" y="2780928"/>
            <a:ext cx="266429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s\Desktop\Сайт клуба\IMG_07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4941168"/>
            <a:ext cx="2736304" cy="1738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848" y="2852936"/>
            <a:ext cx="266429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03848" y="4941168"/>
            <a:ext cx="2604048" cy="1772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7584" y="1196752"/>
          <a:ext cx="3240360" cy="17472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40360"/>
              </a:tblGrid>
              <a:tr h="432048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ru-RU" sz="1600" baseline="0" dirty="0" smtClean="0"/>
                        <a:t>1.  Футбол  - 17/16/10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1600" dirty="0" smtClean="0"/>
                        <a:t>2.  Футбол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– 15</a:t>
                      </a:r>
                      <a:endParaRPr lang="ru-RU" sz="1600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 Волейбол – 20</a:t>
                      </a:r>
                    </a:p>
                    <a:p>
                      <a:r>
                        <a:rPr lang="ru-RU" sz="1600" dirty="0" smtClean="0"/>
                        <a:t>4. Волейбол – 12</a:t>
                      </a:r>
                      <a:r>
                        <a:rPr lang="ru-RU" sz="1600" baseline="0" dirty="0" smtClean="0"/>
                        <a:t> (группа здоровья)</a:t>
                      </a:r>
                      <a:endParaRPr lang="ru-RU" sz="1600" dirty="0" smtClean="0"/>
                    </a:p>
                  </a:txBody>
                  <a:tcPr/>
                </a:tc>
              </a:tr>
              <a:tr h="5889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 Бадминтон – 15</a:t>
                      </a:r>
                    </a:p>
                    <a:p>
                      <a:r>
                        <a:rPr lang="ru-RU" sz="1600" dirty="0" smtClean="0"/>
                        <a:t>5. Бадминтон – 14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139952" y="1196752"/>
          <a:ext cx="4320480" cy="17281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20480"/>
              </a:tblGrid>
              <a:tr h="54990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6. Хоккей/флорбол – 17</a:t>
                      </a:r>
                    </a:p>
                    <a:p>
                      <a:r>
                        <a:rPr lang="ru-RU" sz="1600" dirty="0" smtClean="0"/>
                        <a:t>7. Хоккей/флорбол – 20</a:t>
                      </a:r>
                      <a:endParaRPr lang="ru-RU" sz="1600" dirty="0"/>
                    </a:p>
                  </a:txBody>
                  <a:tcPr/>
                </a:tc>
              </a:tr>
              <a:tr h="62514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8. Борьба вольная – 22</a:t>
                      </a:r>
                    </a:p>
                    <a:p>
                      <a:r>
                        <a:rPr lang="ru-RU" sz="1600" dirty="0" smtClean="0"/>
                        <a:t>9. Гиревой спорт – </a:t>
                      </a:r>
                      <a:r>
                        <a:rPr lang="ru-RU" sz="1600" baseline="0" dirty="0" smtClean="0"/>
                        <a:t> 8</a:t>
                      </a:r>
                      <a:r>
                        <a:rPr lang="ru-RU" sz="1600" dirty="0" smtClean="0"/>
                        <a:t>/8</a:t>
                      </a:r>
                      <a:endParaRPr lang="ru-RU" sz="1600" dirty="0"/>
                    </a:p>
                  </a:txBody>
                  <a:tcPr/>
                </a:tc>
              </a:tr>
              <a:tr h="5239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 Группа здоровья – 16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Количественный и возрастной состав занимающихся 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ФСК «Ирида», </a:t>
            </a:r>
            <a:r>
              <a:rPr lang="ru-RU" sz="2400" b="1" spc="50" dirty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динамика роста за последние три года</a:t>
            </a:r>
            <a:endParaRPr lang="ru-RU" sz="2400" b="1" spc="50" dirty="0">
              <a:ln w="19050">
                <a:solidFill>
                  <a:schemeClr val="tx1"/>
                </a:solidFill>
              </a:ln>
              <a:gradFill flip="none" rotWithShape="1">
                <a:gsLst>
                  <a:gs pos="25000">
                    <a:srgbClr val="FFC000"/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827584" y="3068960"/>
          <a:ext cx="7632848" cy="3501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Массовые физкультурно-спортивные мероприятия </a:t>
            </a:r>
          </a:p>
          <a:p>
            <a:pPr marL="457200" indent="-457200" algn="ctr"/>
            <a:r>
              <a:rPr lang="ru-RU" sz="2400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детей, семей и взрослого населения.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124744"/>
            <a:ext cx="44279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Турниры, товарищеские матчи, фестивали  футболу, мини-футболу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381642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t="13168"/>
          <a:stretch>
            <a:fillRect/>
          </a:stretch>
        </p:blipFill>
        <p:spPr bwMode="auto">
          <a:xfrm>
            <a:off x="395536" y="4509120"/>
            <a:ext cx="3816424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 r="8345"/>
          <a:stretch>
            <a:fillRect/>
          </a:stretch>
        </p:blipFill>
        <p:spPr bwMode="auto">
          <a:xfrm>
            <a:off x="4427984" y="1124744"/>
            <a:ext cx="4344144" cy="2862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174740"/>
            <a:ext cx="4404248" cy="2494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\Desktop\cadre-d-ic-nes-de-sports-d-hiver-376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316835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Турниры по волейболу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3968" y="2924944"/>
            <a:ext cx="464400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/>
            <a:r>
              <a:rPr lang="ru-RU" b="1" spc="50" dirty="0" smtClean="0">
                <a:ln w="19050">
                  <a:solidFill>
                    <a:schemeClr val="tx1"/>
                  </a:solidFill>
                </a:ln>
                <a:gradFill flip="none" rotWithShape="1"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Турниры, фестивали спартакиады по бадминтону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645024"/>
            <a:ext cx="4172469" cy="2791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H:\5 января Рождественский турнир по волейболу 2017г\IMG_03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20688"/>
            <a:ext cx="3888432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 t="10526"/>
          <a:stretch>
            <a:fillRect/>
          </a:stretch>
        </p:blipFill>
        <p:spPr bwMode="auto">
          <a:xfrm>
            <a:off x="4355976" y="188640"/>
            <a:ext cx="4392488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/>
          <a:srcRect l="7266" r="5650"/>
          <a:stretch>
            <a:fillRect/>
          </a:stretch>
        </p:blipFill>
        <p:spPr bwMode="auto">
          <a:xfrm>
            <a:off x="251520" y="3501008"/>
            <a:ext cx="4139952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3202</Words>
  <Application>Microsoft Office PowerPoint</Application>
  <PresentationFormat>Экран (4:3)</PresentationFormat>
  <Paragraphs>385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User</dc:creator>
  <cp:lastModifiedBy>admin</cp:lastModifiedBy>
  <cp:revision>184</cp:revision>
  <dcterms:created xsi:type="dcterms:W3CDTF">2017-12-12T07:26:05Z</dcterms:created>
  <dcterms:modified xsi:type="dcterms:W3CDTF">2023-04-18T14:56:12Z</dcterms:modified>
</cp:coreProperties>
</file>